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75" d="100"/>
          <a:sy n="75" d="100"/>
        </p:scale>
        <p:origin x="53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278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434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160d4b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海洋空间资源概述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d8193b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海洋空间资源开发与国家安全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326de6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维护国家海洋空间资源安全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54be427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第四节 海洋空间资源与国家安全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f561e46103c3b2084f2#tid=68f86d97ba80cb000ac8e61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LJ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887c0d708?vop=1&amp;pid=2fa80da68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本题考查材料分析能力。天津市滨海新区位于渤海湾，海域面积较大，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但并非优势条件，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错误；滨海新区为冲积平原，地势低平，B错误；渤海湾生态系统较活跃，生物资源丰富，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；由所学可知，天津市滨海新区有海河等河流入海，近岸海域泥沙淤积较多，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使得海水较浅，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围海造地的工程量较小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ed396f4d6?pid=3d8193b47&amp;color=0,0,0&amp;vtp=1&amp;bt=1&amp;bbb=1&amp;hb=1"/>
          <p:cNvSpPr/>
          <p:nvPr/>
        </p:nvSpPr>
        <p:spPr>
          <a:xfrm>
            <a:off x="722376" y="972000"/>
            <a:ext cx="10753344" cy="17478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[山东泰安一中2024高二月考]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蓝碳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蓝色碳汇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海洋碳汇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是指海洋活动及海洋生物吸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收大气中的二氧化碳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并将其固定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储存在海洋生态系统中的过程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活动和机制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28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宁波象山举行全国首单蓝碳交易拍卖会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象山西沪港渔业一年约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2340.1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吨蓝碳成交额近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下图为象山县海域海产养殖分布图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#1</a:t>
            </a:r>
            <a:endParaRPr lang="en-US" altLang="zh-CN" sz="2000" dirty="0"/>
          </a:p>
        </p:txBody>
      </p:sp>
      <p:pic>
        <p:nvPicPr>
          <p:cNvPr id="3" name="QM_5_BD.15_2#ed396f4d6?pid=3d8193b4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848171"/>
            <a:ext cx="4919472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efeecd79b?pid=ed396f4d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象山县发展蓝碳经济的主要有利条件是(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efeecd79b.bracket?pid=ed396f4d6&amp;color=0,0,0&amp;vpa=5&amp;vtp=1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6_2#efeecd79b.choices?pid=ed396f4d6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A.纬度较低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，海冰影响时间短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.邻近长三角，技术水平高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.海域广阔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，海产养殖业发达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.地处沿海，环境承载力小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efeecd79b?vop=1&amp;pid=ed396f4d6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本题考查海洋资源开发的条件。由材料可知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，蓝碳是指海洋活动及海洋生物吸收大气中的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二氧化碳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，并将其固定、储存在海洋生态系统中的过程、活动和机制。由图可知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，象山县附近海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域广阔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，海产养殖业发达，有利于发展蓝碳经济，C正确。由图中纬度位置可知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，象山县纬度较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，位于秦岭—淮河一线以南，冬季气温较高，海水不会结冰，A错误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。象山县发展蓝碳经济主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要依靠海产养殖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，对技术的要求不高，B错误。象山县地处沿海，纬度较低，水热条件好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，自然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条件优越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，环境承载力大，D错误。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b6c91c137?pid=ed396f4d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推测下列不符合象山县未来海洋产业可持续发展方向的是(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b6c91c137.bracket?pid=ed396f4d6&amp;color=0,0,0&amp;vpa=6&amp;vtp=1"/>
          <p:cNvSpPr/>
          <p:nvPr/>
        </p:nvSpPr>
        <p:spPr>
          <a:xfrm>
            <a:off x="7483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9_2#b6c91c137.choices?pid=ed396f4d6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A.提高科学技术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，开发海洋可再生能源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.大规模填海造陆，创造更多发展空间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.升级产业结构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，积极发展海洋服务业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.提升资源利用率，建设能源储备基地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b6c91c137?vop=1&amp;pid=ed396f4d6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本题考查海洋产业可持续发展的方向。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象山县未来海洋产业的可持续发展需要满足经济、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、生态的可持续发展，大规模填海造陆，会破坏海洋生态环境，符合题目要求。故选B。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2_1#b0cf39bae?pid=7326de6b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[云南多校2025高二联考]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年一季度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我国海洋生产总值同比增长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5.7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％，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新批准用海用岛面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7.1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万公顷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稳步推进生态红线内不符合管控政策的养殖用海清退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蓝色粮仓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建设成效显著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这标志着我国海洋资源开发进入了追求品质的新阶段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23_1#af39e603a?pid=b0cf39bae&amp;color=0,0,0&amp;vtp=1&amp;bbb=1"/>
          <p:cNvSpPr/>
          <p:nvPr/>
        </p:nvSpPr>
        <p:spPr>
          <a:xfrm>
            <a:off x="722376" y="23264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7.与“蓝色粮仓”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建设相关的事项最可能是(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24_1#af39e603a.bracket?pid=b0cf39bae&amp;color=0,0,0&amp;vpa=7&amp;vtp=1"/>
          <p:cNvSpPr/>
          <p:nvPr/>
        </p:nvSpPr>
        <p:spPr>
          <a:xfrm>
            <a:off x="5705539" y="232645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23_2#af39e603a.choices?pid=b0cf39bae&amp;color=0,0,0&amp;vtp=1&amp;bbb=1"/>
          <p:cNvSpPr/>
          <p:nvPr/>
        </p:nvSpPr>
        <p:spPr>
          <a:xfrm>
            <a:off x="722376" y="27836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.深海采矿装备升级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B.远洋捕捞船队扩建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C.深海养殖网箱优化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.近海拖网作业频繁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5_1#af39e603a?vop=1&amp;pid=b0cf39bae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本题考查海洋空间资源开发。深海采矿与“蓝色粮仓”的渔业生产无关，A错误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；远洋捕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捞船队扩建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、近海拖网作业频繁与材料“海洋资源开发进入了追求品质的新阶段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”所述的发展方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，B、D错误；材料强调海洋资源开发“追求品质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”，故需通过技术升级实现深海养殖可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持续发展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，深海养殖网箱优化可提高养殖效率并降低近海生态压力，C正确。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674623719?pid=b0cf39bae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8.优化“蓝色粮仓”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建设对维护我国海洋权益的核心意义在于(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674623719.bracket?pid=b0cf39bae&amp;color=0,0,0&amp;vpa=8&amp;vtp=1"/>
          <p:cNvSpPr/>
          <p:nvPr/>
        </p:nvSpPr>
        <p:spPr>
          <a:xfrm>
            <a:off x="7737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26_2#674623719?pid=b0cf39bae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①保障国家粮食安全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②强化内陆水域控制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减少近海生态污染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④促进沿海经济发展</a:t>
            </a:r>
            <a:endParaRPr lang="en-US" altLang="zh-CN" sz="2000" dirty="0"/>
          </a:p>
        </p:txBody>
      </p:sp>
      <p:sp>
        <p:nvSpPr>
          <p:cNvPr id="5" name="QC_6_BD.26_3#674623719.choices?pid=b0cf39bae&amp;color=0,0,0&amp;vtp=1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674623719?vop=1&amp;pid=b0cf39bae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本题考查海洋空间资源开发对国家资源安全的影响。“蓝色粮仓”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通过增加海洋食品供给，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直接保障粮食安全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，符合海洋资源开发权益，①正确；内陆水域位于陆地，而非海域，与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“蓝色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”建设无关，②错误；材料明确提及“生态红线内不符合管控政策的养殖用海清退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”，优化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蓝色粮仓”建设可减少近海污染，属于维护海洋环境权益的核心内容，③正确；“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蓝色粮仓”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可推动沿海地区产业升级和增加就业机会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，促进经济发展，④正确。故选B。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a3d43992.fixed?pid=54be4278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0a3d43992.fixed?pid=54be4278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第四节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海洋空间资源与国家安全</a:t>
            </a:r>
            <a:endParaRPr lang="en-US" altLang="zh-CN" sz="4400" dirty="0"/>
          </a:p>
        </p:txBody>
      </p:sp>
      <p:pic>
        <p:nvPicPr>
          <p:cNvPr id="4" name="C_3#0a3d43992.fixed?pid=54be4278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a3d43992.fixed?pid=54be4278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9_1#1b6e66f6f?pid=7326de6b9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[山东聊城2025高二期末]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湾区伶仃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是世界首例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国内首创的水体自然交换大型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深远海养殖工船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湾区伶仃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号配置电力推进系统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利用太阳能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风能等清洁能源供电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续航里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程可达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=1.852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该平台实现智慧化养殖的同时还具备垂钓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研学等多种配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套功能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29_2#1b6e66f6f?pid=7326de6b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008" y="2864046"/>
            <a:ext cx="2926080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30_1#cca75d014?pid=1b6e66f6f&amp;color=0,0,0&amp;vtp=1&amp;bt=1&amp;bbb=1">
            <a:extLst>
              <a:ext uri="{FF2B5EF4-FFF2-40B4-BE49-F238E27FC236}">
                <a16:creationId xmlns:a16="http://schemas.microsoft.com/office/drawing/2014/main" id="{1917C6B1-A96C-AB77-2C25-A28C8BF53F28}"/>
              </a:ext>
            </a:extLst>
          </p:cNvPr>
          <p:cNvSpPr/>
          <p:nvPr/>
        </p:nvSpPr>
        <p:spPr>
          <a:xfrm>
            <a:off x="722376" y="462934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9.“湾区伶仃”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号配置电力推进系统不能(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1_1#cca75d014.bracket?pid=1b6e66f6f&amp;color=0,0,0&amp;vpa=9&amp;vtp=1">
            <a:extLst>
              <a:ext uri="{FF2B5EF4-FFF2-40B4-BE49-F238E27FC236}">
                <a16:creationId xmlns:a16="http://schemas.microsoft.com/office/drawing/2014/main" id="{8F3E3CE4-5E57-1F50-E970-C1C75B1D8FCA}"/>
              </a:ext>
            </a:extLst>
          </p:cNvPr>
          <p:cNvSpPr/>
          <p:nvPr/>
        </p:nvSpPr>
        <p:spPr>
          <a:xfrm>
            <a:off x="5423726" y="4629346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6_BD.30_2#cca75d014.choices?pid=1b6e66f6f&amp;color=0,0,0&amp;vtp=1&amp;bbb=1">
            <a:extLst>
              <a:ext uri="{FF2B5EF4-FFF2-40B4-BE49-F238E27FC236}">
                <a16:creationId xmlns:a16="http://schemas.microsoft.com/office/drawing/2014/main" id="{DAAB3AE4-0F58-DFE4-486B-3A789A3F1922}"/>
              </a:ext>
            </a:extLst>
          </p:cNvPr>
          <p:cNvSpPr/>
          <p:nvPr/>
        </p:nvSpPr>
        <p:spPr>
          <a:xfrm>
            <a:off x="722376" y="508387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.减少水源消耗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B.躲避自然灾害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C.保证渔获品质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.缩短养殖周期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2_1#cca75d014?vop=1&amp;pid=1b6e66f6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本题考查海洋空间资源开发。由材料可知，“湾区伶仃”号是世界首例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、国内首创的水体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自然交换大型深远海养殖工船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，实现了智慧化养殖，因此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，配置的电力推进系统主要用于增强其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机动性和自主航行能力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，以便在广大海域寻找最佳养殖区域，保证渔获品质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，并自主躲避台风等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自然灾害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，实现“海上游牧”，从而缩短养殖周期，提升经济效益，B、C、D与题意不符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；电力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推进系统利用太阳能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、风能等清洁能源供电，该系统对减少水源消耗没有直接影响，A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符合题意。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3_1#a3f789d42?pid=1b6e66f6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10.“湾区伶仃”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号等养殖平台对维护我国国家安全的重要意义在于(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4_1#a3f789d42.bracket?pid=1b6e66f6f&amp;color=0,0,0&amp;vpa=10&amp;vtp=1"/>
          <p:cNvSpPr/>
          <p:nvPr/>
        </p:nvSpPr>
        <p:spPr>
          <a:xfrm>
            <a:off x="8366951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3_2#a3f789d42?pid=1b6e66f6f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85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①利于海洋生态环境保护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，保障生态安全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实现海洋空间资源开发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，维护国土安全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8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促进海洋渔业提质增效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，维护食品安全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高效利用海洋空间资源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，维护资源安全</a:t>
            </a:r>
            <a:endParaRPr lang="en-US" altLang="zh-CN" sz="2000" dirty="0"/>
          </a:p>
        </p:txBody>
      </p:sp>
      <p:sp>
        <p:nvSpPr>
          <p:cNvPr id="5" name="QC_6_BD.33_3#a3f789d42.choices?pid=1b6e66f6f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07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5_1#a3f789d42?vop=1&amp;pid=1b6e66f6f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本题考查海洋空间资源开发对国家资源安全的影响。养殖平台的绿色发展理念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（如采用太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、风能等清洁能源供电）有助于减少环境污染，促进海洋生态的可持续发展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，间接维护生态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，①正确；开发利用海洋空间资源，是宣示海洋国土主权，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体现和行使海洋权益的重要途径，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对维护国土安全具有重要意义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，②正确；“湾区伶仃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”号等养殖平台能够显著提高海产品的产量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，减少对外部食品供应的依赖，增强食品安全保障，③正确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；该平台通过现代化的养殖技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，充分利用海洋空间，进行大规模、高效率的养殖，从而优化资源配置，维护资源安全，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。综上所述，B正确。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6_1#9086fd09f?pid=7326de6b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[辽宁沈阳重点高中联合体2024高二月考]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永兴岛为我国三沙市政府所在地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吹沙造陆后与邻近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的石岛相连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面积大大增加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岛上建有医院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学校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飞机场以及政府办公楼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6_BD.37_1#b55b348ae?pid=9086fd09f&amp;color=0,0,0&amp;vtp=1&amp;bbb=1"/>
          <p:cNvSpPr/>
          <p:nvPr/>
        </p:nvSpPr>
        <p:spPr>
          <a:xfrm>
            <a:off x="722376" y="18692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永兴岛吹沙造陆的主要目的是(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8_1#b55b348ae.bracket?pid=9086fd09f&amp;color=0,0,0&amp;vpa=11&amp;vtp=1"/>
          <p:cNvSpPr/>
          <p:nvPr/>
        </p:nvSpPr>
        <p:spPr>
          <a:xfrm>
            <a:off x="4584764" y="186925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6_BD.37_2#b55b348ae.choices?pid=9086fd09f&amp;color=0,0,0&amp;vtp=1&amp;bbb=1"/>
          <p:cNvSpPr/>
          <p:nvPr/>
        </p:nvSpPr>
        <p:spPr>
          <a:xfrm>
            <a:off x="722376" y="233204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.改善海洋生态环境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.增强国家对海洋的管控能力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C.改善居民生存环境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.扩大耕地面积发展种植业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9_1#b55b348ae?vop=1&amp;pid=9086fd09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本题考查海洋空间资源开发对国家海洋国土安全的影响。由材料可知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，永兴岛为三沙市政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府所在地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，战略地位重要，吹沙造陆可以增加海岛面积，进而增强国家对海洋的管控能力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居民生存环境不是主要目的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，B正确，C错误；吹沙造陆会在一定程度上破坏珊瑚礁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，不利于改善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海洋生态环境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，当地耕地面积较小，土壤肥力较低，不会大力发展种植业，A、D错误。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0_1#bd7296463?pid=7326de6b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[安徽多校2025高二联考]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南沙海域位于我国南海南部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分布有众多珊瑚岛礁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其中的永暑礁为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三沙市南沙区政府驻地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南沙海域是我国海上贸易的重要战略通道与海洋资源开发基地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近年来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我国在南沙海域部分岛礁实施了填海造陆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海洋观测站建设等工程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41_1#8ab9bfb1f?pid=bd7296463&amp;color=0,0,0&amp;vtp=1&amp;bt=1&amp;bbb=1">
            <a:extLst>
              <a:ext uri="{FF2B5EF4-FFF2-40B4-BE49-F238E27FC236}">
                <a16:creationId xmlns:a16="http://schemas.microsoft.com/office/drawing/2014/main" id="{05A85531-39FF-4F9C-298A-0A948C75E530}"/>
              </a:ext>
            </a:extLst>
          </p:cNvPr>
          <p:cNvSpPr/>
          <p:nvPr/>
        </p:nvSpPr>
        <p:spPr>
          <a:xfrm>
            <a:off x="722376" y="23264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我国在永暑礁建设港口对保障我国海洋资源开发的积极作用是(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42_1#8ab9bfb1f.bracket?pid=bd7296463&amp;color=0,0,0&amp;vpa=12&amp;vtp=1">
            <a:extLst>
              <a:ext uri="{FF2B5EF4-FFF2-40B4-BE49-F238E27FC236}">
                <a16:creationId xmlns:a16="http://schemas.microsoft.com/office/drawing/2014/main" id="{72021203-29EF-3EBE-3FD2-8E89836B44B8}"/>
              </a:ext>
            </a:extLst>
          </p:cNvPr>
          <p:cNvSpPr/>
          <p:nvPr/>
        </p:nvSpPr>
        <p:spPr>
          <a:xfrm>
            <a:off x="8140764" y="232645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41_2#8ab9bfb1f.choices?pid=bd7296463&amp;color=0,0,0&amp;vtp=1&amp;bbb=1">
            <a:extLst>
              <a:ext uri="{FF2B5EF4-FFF2-40B4-BE49-F238E27FC236}">
                <a16:creationId xmlns:a16="http://schemas.microsoft.com/office/drawing/2014/main" id="{BE9D6C42-10EF-03E8-3C4C-4077E8BDE394}"/>
              </a:ext>
            </a:extLst>
          </p:cNvPr>
          <p:cNvSpPr/>
          <p:nvPr/>
        </p:nvSpPr>
        <p:spPr>
          <a:xfrm>
            <a:off x="722376" y="2792545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A.利于发展海水养殖和渔业生产基地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.便于开发南沙群岛的旅游业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.便于大型设备、仪器的运输和调配，提高海洋资源开发效率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.利于海洋科学研究，监测气候变化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3_1#8ab9bfb1f?vop=1&amp;pid=bd7296463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本题考查海洋空间资源开发对国家资源安全的影响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。南沙海域海洋资源开发需要大量的大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型设备和仪器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，永暑礁建设港口可以方便这些设备和仪器的运输与调配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，从而提高海洋资源开发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的效率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，这是其对保障海洋资源开发的积极作用，C正确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；虽然港口建设可能在一定程度上有利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于渔业发展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，但不是其对保障海洋资源开发的主要积极作用，A错误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；在永暑礁建设港口的主要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目的并非发展旅游业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，而是服务于海洋资源开发等国家战略需求，B错误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；港口建设主要是为资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源开发服务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，海洋科学研究、监测气候变化不是其对保障海洋资源开发的主要作用，D错误。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4_1#918be09db?pid=bd729646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我国在南沙海域建设海洋观测站的主要意义是(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5_1#918be09db.bracket?pid=bd7296463&amp;color=0,0,0&amp;vpa=13&amp;vtp=1"/>
          <p:cNvSpPr/>
          <p:nvPr/>
        </p:nvSpPr>
        <p:spPr>
          <a:xfrm>
            <a:off x="635006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4_2#918be09db?pid=bd7296463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①监测海域船舶活动、资源开采等情况，捍卫国家领土主权和海洋权益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增强军事预警能力，保障国家安全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监测南海贸易通道，维护国家经济安全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监测水质情况，保障水产养殖安全</a:t>
            </a:r>
            <a:endParaRPr lang="en-US" altLang="zh-CN" sz="2000" dirty="0"/>
          </a:p>
        </p:txBody>
      </p:sp>
      <p:sp>
        <p:nvSpPr>
          <p:cNvPr id="5" name="QC_6_BD.44_3#918be09db.choices?pid=bd7296463&amp;color=0,0,0&amp;vtp=1&amp;bbb=1"/>
          <p:cNvSpPr/>
          <p:nvPr/>
        </p:nvSpPr>
        <p:spPr>
          <a:xfrm>
            <a:off x="722376" y="32724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6_1#918be09db?vop=1&amp;pid=bd7296463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本题考查海洋空间资源开发对国家国土安全的影响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。通过海洋观测站可以实时监测南沙海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域内船舶的活动情况以及资源开采状况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，及时发现异常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，从而有效捍卫我国的领土主权和海洋权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，①正确；海洋观测站可以对周边海域的军事动态等进行监测和预警，保障国家安全，②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南沙海域是我国海上贸易的重要战略通道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，海洋观测站能够监测贸易通道的情况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，保障海上贸易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的安全和畅通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，维护国家的经济安全，③正确；建设海洋观测站并非单纯为了监测水质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、保障水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产养殖安全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，而是更侧重于国家战略层面的意义，④错误。综上分析，①②③正确，故选D。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0b190c429?pid=0160d4b1b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[山东滕州2025高二质量检测]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海洋是人类赖以生存和发展的第二空间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海洋空间利用就是将海上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海中和海底空间用作交通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生产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军事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居住和娱乐等场所的海洋开发活动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50" dirty="0"/>
          </a:p>
        </p:txBody>
      </p:sp>
      <p:sp>
        <p:nvSpPr>
          <p:cNvPr id="3" name="QC_6_BD.2_1#f2d48c738?pid=0b190c429&amp;color=0,0,0&amp;vtp=1&amp;bt=1&amp;bbb=1">
            <a:extLst>
              <a:ext uri="{FF2B5EF4-FFF2-40B4-BE49-F238E27FC236}">
                <a16:creationId xmlns:a16="http://schemas.microsoft.com/office/drawing/2014/main" id="{82AA9DB4-4066-6877-BA74-0DA1483BAD05}"/>
              </a:ext>
            </a:extLst>
          </p:cNvPr>
          <p:cNvSpPr/>
          <p:nvPr/>
        </p:nvSpPr>
        <p:spPr>
          <a:xfrm>
            <a:off x="722376" y="18692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1.下列关于海洋空间利用的叙述，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_1#f2d48c738.bracket?pid=0b190c429&amp;color=0,0,0&amp;vpa=1&amp;vtp=1">
            <a:extLst>
              <a:ext uri="{FF2B5EF4-FFF2-40B4-BE49-F238E27FC236}">
                <a16:creationId xmlns:a16="http://schemas.microsoft.com/office/drawing/2014/main" id="{37F15BDD-0135-AA12-F2D1-60B5433085DA}"/>
              </a:ext>
            </a:extLst>
          </p:cNvPr>
          <p:cNvSpPr/>
          <p:nvPr/>
        </p:nvSpPr>
        <p:spPr>
          <a:xfrm>
            <a:off x="5946839" y="186925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2_2#f2d48c738.choices?pid=0b190c429&amp;color=0,0,0&amp;vtp=1&amp;bbb=1">
            <a:extLst>
              <a:ext uri="{FF2B5EF4-FFF2-40B4-BE49-F238E27FC236}">
                <a16:creationId xmlns:a16="http://schemas.microsoft.com/office/drawing/2014/main" id="{27670931-DDA7-A1A5-A693-6F5F0204A6B0}"/>
              </a:ext>
            </a:extLst>
          </p:cNvPr>
          <p:cNvSpPr/>
          <p:nvPr/>
        </p:nvSpPr>
        <p:spPr>
          <a:xfrm>
            <a:off x="722376" y="2335345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A.海洋可利用空间包括海上、海中、海底三部分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.海洋空间资源开发对科学技术和资金投入依赖性大，技术难度高、风险大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.海滨浴场和海上运动区都是对海洋空间利用的方式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.深海环境黑暗、高压、低温、缺氧，所以深海空间不能利用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3a7b1fb6.fixed?pid=54be4278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f3a7b1fb6.fixed?pid=54be4278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第四节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海洋空间资源与国家安全</a:t>
            </a:r>
            <a:endParaRPr lang="en-US" altLang="zh-CN" sz="4400" dirty="0"/>
          </a:p>
        </p:txBody>
      </p:sp>
      <p:pic>
        <p:nvPicPr>
          <p:cNvPr id="4" name="C_3#f3a7b1fb6.fixed?pid=54be4278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3a7b1fb6.fixed?pid=54be4278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47_1#34ea138ce?htil=2&amp;pid=f3a7b1fb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8066" y="1026864"/>
            <a:ext cx="2340864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47_2#34ea138ce?htil=2&amp;pid=f3a7b1fb6&amp;color=0,0,0&amp;vtp=1&amp;bt=1&amp;bbb=1&amp;hb=1"/>
          <p:cNvSpPr/>
          <p:nvPr/>
        </p:nvSpPr>
        <p:spPr>
          <a:xfrm>
            <a:off x="722376" y="972000"/>
            <a:ext cx="8275320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[吉林长春2025高二月考]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渤海海峡跨海通道截至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2019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月已纳入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环渤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海地区合作发展纲要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以及山东省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十三五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发展规划等多个国家和地方文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件中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下图为渤海海峡区域简图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48_1#59070bc94?htil=2&amp;pid=34ea138ce&amp;color=0,0,0&amp;vtp=1&amp;bbb=1&amp;hb=1"/>
          <p:cNvSpPr/>
          <p:nvPr/>
        </p:nvSpPr>
        <p:spPr>
          <a:xfrm>
            <a:off x="722376" y="2332043"/>
            <a:ext cx="8275320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1.在渤海海峡建跨海大桥还是建海底隧道存在着争论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。与建设跨海大桥相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建海底隧道的优点是(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48_2#59070bc94.choices?htil=2&amp;pid=34ea138ce&amp;color=0,0,0&amp;vtp=1&amp;bbb=1"/>
          <p:cNvSpPr/>
          <p:nvPr/>
        </p:nvSpPr>
        <p:spPr>
          <a:xfrm>
            <a:off x="722376" y="3227393"/>
            <a:ext cx="8275320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102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.对海洋航道影响大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.受恶劣天气影响小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102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C.受海冰灾害影响大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.受地质条件限制小</a:t>
            </a:r>
            <a:endParaRPr lang="en-US" altLang="zh-CN" sz="2000" dirty="0"/>
          </a:p>
        </p:txBody>
      </p:sp>
      <p:sp>
        <p:nvSpPr>
          <p:cNvPr id="6" name="QC_5_AN.49_1#59070bc94.bracket?pid=34ea138ce&amp;color=0,0,0&amp;vpa=14&amp;vtp=1"/>
          <p:cNvSpPr/>
          <p:nvPr/>
        </p:nvSpPr>
        <p:spPr>
          <a:xfrm>
            <a:off x="3716401" y="2770193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0_1#59070bc94?vop=1&amp;pid=34ea138ce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本题考查海底隧道建设的优点。与跨海大桥相比，海底隧道全部位于水下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，受恶劣天气的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，B正确；海底隧道位于海底，对海洋航道的影响较小，A错误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；海冰灾害主要影响海洋表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，对海底隧道影响较小，C错误；海底隧道位于海底，受海底地质条件影响较大，D错误。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1_1#317637102?pid=34ea138ce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渤海海峡跨海通道的建设对该区域社会经济发展的积极意义有(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2_1#317637102.bracket?pid=34ea138ce&amp;color=0,0,0&amp;vpa=15&amp;vtp=1"/>
          <p:cNvSpPr/>
          <p:nvPr/>
        </p:nvSpPr>
        <p:spPr>
          <a:xfrm>
            <a:off x="7991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1_2#317637102?pid=34ea138ce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102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①完善环渤海地区的交通路网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②直接扩大大连港的货运量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102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③改善渤海海峡航运条件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④缩短渤海南北两岸城市的运输距离</a:t>
            </a:r>
            <a:endParaRPr lang="en-US" altLang="zh-CN" sz="2000" dirty="0"/>
          </a:p>
        </p:txBody>
      </p:sp>
      <p:sp>
        <p:nvSpPr>
          <p:cNvPr id="5" name="QC_5_BD.51_3#317637102.choices?pid=34ea138ce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3_1#317637102?vop=1&amp;pid=34ea138ce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本题考查跨海通道建设的意义。跨海通道连接了山东半岛和辽东半岛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，对于完善环渤海地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区的交通路网和缩短渤海南北两岸城市的运输距离意义重大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；大连港的货运量是由经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济发展状况决定的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，跨海通道的建设只是缩短了运距，不能直接扩大大连港的货运量，②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渤海海峡的航运条件与本身的自然和经济状况有关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，与跨海通道的建设没有关系，③错误。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综上，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4_1#86a183ddc?pid=f3a7b1fb6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[湖南郴州2025高二期末]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海洋生态安全指数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数值越大表示越安全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是综合社会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资源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环境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交往等方面的数据计算得出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2006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年中国海洋生态安全指数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54_2#86a183ddc?pid=f3a7b1fb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0208" y="2406846"/>
            <a:ext cx="4297680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55_1#0404e23bf?pid=86a183ddc&amp;color=0,0,0&amp;vtp=1&amp;bt=1&amp;bbb=1">
            <a:extLst>
              <a:ext uri="{FF2B5EF4-FFF2-40B4-BE49-F238E27FC236}">
                <a16:creationId xmlns:a16="http://schemas.microsoft.com/office/drawing/2014/main" id="{DF737E67-D84A-31ED-2242-9AFE6427B3A1}"/>
              </a:ext>
            </a:extLst>
          </p:cNvPr>
          <p:cNvSpPr/>
          <p:nvPr/>
        </p:nvSpPr>
        <p:spPr>
          <a:xfrm>
            <a:off x="722376" y="474364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3.下列关于我国海洋生态安全指数的说法，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55_2#0404e23bf.choices?pid=86a183ddc&amp;color=0,0,0&amp;vtp=1&amp;bbb=1">
            <a:extLst>
              <a:ext uri="{FF2B5EF4-FFF2-40B4-BE49-F238E27FC236}">
                <a16:creationId xmlns:a16="http://schemas.microsoft.com/office/drawing/2014/main" id="{59B134A7-C1BF-363F-AF06-79ED78FD89FD}"/>
              </a:ext>
            </a:extLst>
          </p:cNvPr>
          <p:cNvSpPr/>
          <p:nvPr/>
        </p:nvSpPr>
        <p:spPr>
          <a:xfrm>
            <a:off x="722376" y="5202753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.山东优于广西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B.广东持续恶化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C.浙江优于福建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.江苏保持稳定</a:t>
            </a:r>
            <a:endParaRPr lang="en-US" altLang="zh-CN" sz="2000" dirty="0"/>
          </a:p>
        </p:txBody>
      </p:sp>
      <p:sp>
        <p:nvSpPr>
          <p:cNvPr id="6" name="QC_5_AN.56_1#0404e23bf.bracket?pid=86a183ddc&amp;color=0,0,0&amp;vpa=16&amp;vtp=1">
            <a:extLst>
              <a:ext uri="{FF2B5EF4-FFF2-40B4-BE49-F238E27FC236}">
                <a16:creationId xmlns:a16="http://schemas.microsoft.com/office/drawing/2014/main" id="{911FCA08-35D1-EFBE-A4BC-B12B8B1DAA1D}"/>
              </a:ext>
            </a:extLst>
          </p:cNvPr>
          <p:cNvSpPr/>
          <p:nvPr/>
        </p:nvSpPr>
        <p:spPr>
          <a:xfrm>
            <a:off x="6721539" y="4743646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7_1#0404e23bf?vop=1&amp;pid=86a183ddc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</a:t>
            </a:r>
            <a:endParaRPr lang="en-US" altLang="zh-CN" sz="2200" dirty="0"/>
          </a:p>
        </p:txBody>
      </p:sp>
      <p:graphicFrame>
        <p:nvGraphicFramePr>
          <p:cNvPr id="41" name="QC_5_AS.57_2#0404e23bf?colgroup=37,3&amp;vop=1&amp;pid=86a183dd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840747"/>
              </p:ext>
            </p:extLst>
          </p:nvPr>
        </p:nvGraphicFramePr>
        <p:xfrm>
          <a:off x="722376" y="1545913"/>
          <a:ext cx="10725912" cy="2497836"/>
        </p:xfrm>
        <a:graphic>
          <a:graphicData uri="http://schemas.openxmlformats.org/drawingml/2006/table">
            <a:tbl>
              <a:tblPr/>
              <a:tblGrid>
                <a:gridCol w="9665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山东2006年海洋生态安全指数为0.45~0.55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2016年为0.55~0.65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广西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2006年海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洋生态安全指数为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0.25~0.35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2016年为0.25~0.35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山东优于广西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广东生态安全指数数值增大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说明海洋生态安全指数在好转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浙江海洋生态安全指数2006年为0.35~0.45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2016年为0.45~0.55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福建海洋生态安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全指数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2006年为0.35~0.45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2016年为0.55~0.65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2016年时福建优于浙江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江苏海洋生态安全指数在变大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8_1#82932f014?pid=86a183dd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4.为保障我国海洋生态安全，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下列各省级行政区可采取的措施有(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9_1#82932f014.bracket?pid=86a183ddc&amp;color=0,0,0&amp;vpa=17&amp;vtp=1"/>
          <p:cNvSpPr/>
          <p:nvPr/>
        </p:nvSpPr>
        <p:spPr>
          <a:xfrm>
            <a:off x="7978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8_2#82932f014?pid=86a183dd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58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①辽宁鼓励大力发展海水养殖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②山东禁止海洋油气资源开发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58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③广东加大海洋科技研发投入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④天津推动海洋产业链的延长</a:t>
            </a:r>
            <a:endParaRPr lang="en-US" altLang="zh-CN" sz="2000" dirty="0"/>
          </a:p>
        </p:txBody>
      </p:sp>
      <p:sp>
        <p:nvSpPr>
          <p:cNvPr id="5" name="QC_5_BD.58_3#82932f014.choices?pid=86a183ddc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0_1#82932f014?vop=1&amp;pid=86a183ddc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本题考查保障我国海洋生态安全的措施。辽宁鼓励发展海水养殖，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海水养殖业要适度发展，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一味地大力发展易造成海洋污染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，①错误；山东可以适当进行海洋油气资源开发，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减少生态破坏，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但不能完全禁止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，既要保护生态环境也要发展经济，②错误；广东加大海洋科技研发投入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减轻海洋污染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，提高海洋资源利用率，③正确；天津推动海洋产业链的延长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，可以提高产品附加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，增加经济效益，减少资源浪费，④正确。综上，D正确。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61_1#ecdf062d2?htil=3&amp;pid=f3a7b1fb6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2209" y="972000"/>
            <a:ext cx="2796697" cy="175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61_2#ecdf062d2?htil=3&amp;pid=f3a7b1fb6&amp;color=0,0,0&amp;vtp=1&amp;bt=1&amp;bbb=1&amp;hb=1&amp;hs=1"/>
          <p:cNvSpPr/>
          <p:nvPr/>
        </p:nvSpPr>
        <p:spPr>
          <a:xfrm>
            <a:off x="722376" y="984699"/>
            <a:ext cx="7680960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[江苏无锡四校2024高二联考]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半岛工程是指通过桥梁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海堤及促淤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造地等方式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将海岛与陆地相连接的综合工程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。1955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连岛海堤的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建成让厦门岛成为半岛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铁路和国道得以连入厦门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世纪以来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厦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门开始启动拆堤建桥工程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下图示意厦门岛位置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62_1#5c78dbe99?htil=3&amp;pid=ecdf062d2&amp;color=0,0,0&amp;vtp=1&amp;bbb=1"/>
          <p:cNvSpPr/>
          <p:nvPr/>
        </p:nvSpPr>
        <p:spPr>
          <a:xfrm>
            <a:off x="722376" y="279635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厦门半岛工程建设的主要目的是(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63_1#5c78dbe99.bracket?pid=ecdf062d2&amp;color=0,0,0&amp;vpa=18&amp;vtp=1"/>
          <p:cNvSpPr/>
          <p:nvPr/>
        </p:nvSpPr>
        <p:spPr>
          <a:xfrm>
            <a:off x="4689539" y="2796354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62_2#5c78dbe99.choices?htil=3&amp;pid=ecdf062d2&amp;color=0,0,0&amp;vtp=1&amp;bbb=1&amp;hs=1"/>
          <p:cNvSpPr/>
          <p:nvPr/>
        </p:nvSpPr>
        <p:spPr>
          <a:xfrm>
            <a:off x="722376" y="325355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97529" algn="l"/>
                <a:tab pos="5356957" algn="l"/>
                <a:tab pos="8029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.促进工业转型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B.增加城市功能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C.增加城市用地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.促进旅游业发展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f2d48c738?vop=1&amp;pid=0b190c429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本题考查海洋空间的环境特点和利用方式。海洋可利用空间包括海上、海中、海底三部分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说法正确；海洋环境不同于陆地，它的环境和生态条件具有复杂性和特殊性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，因此海洋空间资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源开发对科学技术和资金投入的依赖性大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，技术难度高、风险大，B说法正确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；海滨浴场和海上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运动区都是对海洋空间的利用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C说法正确；深海环境黑暗、高压、低温、缺氧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，但是随着技术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的进步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，可以用作储藏、海底军事建设等场所，D说法错误。依据题意，故选D。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4_1#5c78dbe99?vop=1&amp;pid=ecdf062d2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本题考查海洋空间资源开发主要目的。结合材料及所学知识可知，21世纪以来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，随着厦门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经济快速发展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，厦门开始推进连岛兴港、围涂造地的半岛工程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，因此厦门半岛工程建设主要是为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了增加港口的建设用地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，扩大港口的规模，为城市的发展提供充足的空间，C正确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；促进工业转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、增加城市功能、促进旅游业发展不是其主要目的，A、B、D错误。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5_1#821cd3bee?pid=ecdf062d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厦门拆堤建桥是为了(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6_1#821cd3bee.bracket?pid=ecdf062d2&amp;color=0,0,0&amp;vpa=19&amp;vtp=1"/>
          <p:cNvSpPr/>
          <p:nvPr/>
        </p:nvSpPr>
        <p:spPr>
          <a:xfrm>
            <a:off x="3406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65_2#821cd3bee.choices?pid=ecdf062d2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.改善交通安全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B.降低维护成本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C.促进海洋运输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.修复海洋生态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7_1#821cd3bee?vop=1&amp;pid=ecdf062d2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本题考查影响海洋资源开发的因素。原来的堤坝阻碍了海水运动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，对沿海地区的生态环境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造成了很大的破坏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，因此拆堤建桥是为了遵循自然规律，修复海洋生态环境，D正确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；改善交通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安全和促进海洋运输不是主要目的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，A、C错误；拆堤建桥会增加维护成本，B错误。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2f6dbc372?pid=0b190c42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2.下列各项海洋空间利用方式中，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属于利用海上生产空间的是(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2f6dbc372.bracket?pid=0b190c429&amp;color=0,0,0&amp;vpa=2&amp;vtp=1"/>
          <p:cNvSpPr/>
          <p:nvPr/>
        </p:nvSpPr>
        <p:spPr>
          <a:xfrm>
            <a:off x="7737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_2#2f6dbc372.choices?pid=0b190c429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A.海上机场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、海底隧道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.海上石油城、海上牧场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.海上工厂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、海上油库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.海上电站、海底电缆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2f6dbc372?vop=1&amp;pid=0b190c429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本题考查海洋空间的利用方式。海上工厂、海上牧场、海上石油城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、海上电站属于海上生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产空间利用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；海上机场、海底隧道、海底电缆属于海洋交通、通信领域利用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；海上油库属于海上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储藏领域利用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8_1#2fa80da68?htil=1&amp;pid=3d8193b4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73184" y="1026864"/>
            <a:ext cx="1984248" cy="271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5_BD.8_2#2fa80da68?htil=1&amp;pid=3d8193b47&amp;color=0,0,0&amp;vtp=1&amp;bt=1&amp;bbb=1&amp;hb=1"/>
          <p:cNvSpPr/>
          <p:nvPr/>
        </p:nvSpPr>
        <p:spPr>
          <a:xfrm>
            <a:off x="722376" y="972000"/>
            <a:ext cx="8641080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[江西抚州多校2025高二联考]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天津市滨海新区作为环渤海经济圈的核心区域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是我国北方对外开放门户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现代制造业和研发转化基地及国际航运中心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天津市滨海新区快速发展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为缓解土地供应不足问题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当地对滨海地带实施了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围海造地工程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下图为天津市滨海新区位置示意图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9_1#b081e4417?htil=1&amp;pid=2fa80da68&amp;color=0,0,0&amp;vtp=1&amp;bbb=1"/>
          <p:cNvSpPr/>
          <p:nvPr/>
        </p:nvSpPr>
        <p:spPr>
          <a:xfrm>
            <a:off x="722376" y="2783655"/>
            <a:ext cx="864108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天津市滨海新区围海造地主要是利用了海洋(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9_2#b081e4417.choices?htil=1&amp;pid=2fa80da68&amp;color=0,0,0&amp;vtp=1&amp;bbb=1"/>
          <p:cNvSpPr/>
          <p:nvPr/>
        </p:nvSpPr>
        <p:spPr>
          <a:xfrm>
            <a:off x="722376" y="3240855"/>
            <a:ext cx="864108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233295" algn="l"/>
                <a:tab pos="4428490" algn="l"/>
                <a:tab pos="66363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.能源资源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B.空间资源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C.矿产资源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.生物资源</a:t>
            </a:r>
            <a:endParaRPr lang="en-US" altLang="zh-CN" sz="2000" dirty="0"/>
          </a:p>
        </p:txBody>
      </p:sp>
      <p:sp>
        <p:nvSpPr>
          <p:cNvPr id="6" name="QC_6_AN.10_1#b081e4417.bracket?pid=2fa80da68&amp;color=0,0,0&amp;vpa=3&amp;vtp=1"/>
          <p:cNvSpPr/>
          <p:nvPr/>
        </p:nvSpPr>
        <p:spPr>
          <a:xfrm>
            <a:off x="5959539" y="278365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b081e4417?vop=1&amp;pid=2fa80da68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本题考查海洋空间资源的开发。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天津市滨海新区围海造地是对近岸海域空间进行开发利用，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主要利用了海洋的空间资源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，并非能源、矿产、生物资源开发。A、C、D错误，B正确。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887c0d708?pid=2fa80da6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天津市滨海新区围海造地的优势条件是(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887c0d708.bracket?pid=2fa80da68&amp;color=0,0,0&amp;vpa=4&amp;vtp=1"/>
          <p:cNvSpPr/>
          <p:nvPr/>
        </p:nvSpPr>
        <p:spPr>
          <a:xfrm>
            <a:off x="5438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2_2#887c0d708.choices?pid=2fa80da6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A.海域辽阔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，围海造地土地充足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.地势较高，沙源丰富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.沿岸生物少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，对海洋影响较小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.海水较浅，工程量小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1672</Words>
  <Application>Microsoft Office PowerPoint</Application>
  <PresentationFormat>宽屏</PresentationFormat>
  <Paragraphs>253</Paragraphs>
  <Slides>43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1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anlyzong</cp:lastModifiedBy>
  <cp:revision>2</cp:revision>
  <dcterms:created xsi:type="dcterms:W3CDTF">2025-10-22T06:44:53Z</dcterms:created>
  <dcterms:modified xsi:type="dcterms:W3CDTF">2025-10-22T07:25:23Z</dcterms:modified>
  <cp:category/>
  <cp:contentStatus/>
</cp:coreProperties>
</file>